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61" r:id="rId5"/>
    <p:sldId id="263" r:id="rId6"/>
    <p:sldId id="258" r:id="rId7"/>
    <p:sldId id="259" r:id="rId8"/>
    <p:sldId id="264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B797"/>
    <a:srgbClr val="B8A370"/>
    <a:srgbClr val="BFCE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371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508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6232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113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050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258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033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951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0932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8748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410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84270-EB76-4C8D-929A-DD084E94CE9F}" type="datetimeFigureOut">
              <a:rPr lang="pt-BR" smtClean="0"/>
              <a:t>08/09/2026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14F1C-B5F2-440F-B2AF-281163250A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354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10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4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8" y="24204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573306" y="459662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4128665" y="4992898"/>
            <a:ext cx="295747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Cursos                      Palestras</a:t>
            </a:r>
          </a:p>
          <a:p>
            <a:endParaRPr lang="pt-BR" dirty="0" smtClean="0"/>
          </a:p>
          <a:p>
            <a:r>
              <a:rPr lang="pt-BR" dirty="0" smtClean="0"/>
              <a:t>Treinamentos          </a:t>
            </a:r>
            <a:r>
              <a:rPr lang="pt-BR" dirty="0" err="1"/>
              <a:t>Mentorias</a:t>
            </a:r>
            <a:endParaRPr lang="pt-BR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639508" y="2408203"/>
            <a:ext cx="6978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ea typeface="Gungsuh" panose="02030600000101010101" pitchFamily="18" charset="-127"/>
              </a:rPr>
              <a:t>INSTITUTO</a:t>
            </a:r>
          </a:p>
          <a:p>
            <a:pPr algn="ctr"/>
            <a:r>
              <a:rPr lang="pt-BR" sz="2400" b="1" dirty="0" smtClean="0">
                <a:ea typeface="Gungsuh" panose="02030600000101010101" pitchFamily="18" charset="-127"/>
              </a:rPr>
              <a:t> CANAL DE INTELIGÊNCIA</a:t>
            </a:r>
            <a:endParaRPr lang="pt-BR" sz="2400" b="1" dirty="0">
              <a:ea typeface="Gungsuh" panose="02030600000101010101" pitchFamily="18" charset="-127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9100" y="5158142"/>
            <a:ext cx="4287372" cy="1699858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0013" y="-137109"/>
            <a:ext cx="4836460" cy="534875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940" y="5593063"/>
            <a:ext cx="914160" cy="91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35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207409" y="1793943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sz="20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490200" cy="226336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700107" y="267146"/>
            <a:ext cx="5110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APRESENTAÇÃO INSTITUCIONAL</a:t>
            </a:r>
            <a:endParaRPr lang="pt-BR" sz="2400" b="1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70" y="141663"/>
            <a:ext cx="931367" cy="102816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380868" y="1393833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QUEM SOMOS</a:t>
            </a:r>
            <a:endParaRPr lang="pt-BR" sz="2400" b="1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11112500" y="43667"/>
            <a:ext cx="1079500" cy="6788933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48870" y="2018899"/>
            <a:ext cx="9130553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000000"/>
                </a:solidFill>
                <a:latin typeface="+mj-lt"/>
              </a:rPr>
              <a:t>O Canal </a:t>
            </a:r>
            <a:r>
              <a:rPr lang="pt-BR" b="1" dirty="0">
                <a:solidFill>
                  <a:srgbClr val="000000"/>
                </a:solidFill>
                <a:latin typeface="+mj-lt"/>
              </a:rPr>
              <a:t>de </a:t>
            </a:r>
            <a:r>
              <a:rPr lang="pt-BR" b="1" dirty="0" smtClean="0">
                <a:solidFill>
                  <a:srgbClr val="000000"/>
                </a:solidFill>
                <a:latin typeface="+mj-lt"/>
              </a:rPr>
              <a:t>Inteligência</a:t>
            </a:r>
          </a:p>
          <a:p>
            <a:endParaRPr lang="pt-BR" sz="1100" dirty="0" smtClean="0">
              <a:solidFill>
                <a:srgbClr val="000000"/>
              </a:solidFill>
              <a:latin typeface="+mj-lt"/>
            </a:endParaRPr>
          </a:p>
          <a:p>
            <a:r>
              <a:rPr lang="pt-BR" dirty="0" smtClean="0">
                <a:latin typeface="+mj-lt"/>
              </a:rPr>
              <a:t>Criado </a:t>
            </a:r>
            <a:r>
              <a:rPr lang="pt-BR" dirty="0">
                <a:latin typeface="+mj-lt"/>
              </a:rPr>
              <a:t>em 11 de janeiro de 2012, tem como objetivo promover a produção do conhecimento, estratégias por meio de Cursos, Palestras, </a:t>
            </a:r>
            <a:r>
              <a:rPr lang="pt-BR" dirty="0" err="1">
                <a:latin typeface="+mj-lt"/>
              </a:rPr>
              <a:t>Mentorias</a:t>
            </a:r>
            <a:r>
              <a:rPr lang="pt-BR" dirty="0">
                <a:latin typeface="+mj-lt"/>
              </a:rPr>
              <a:t> e </a:t>
            </a:r>
            <a:r>
              <a:rPr lang="pt-BR" dirty="0" smtClean="0">
                <a:latin typeface="+mj-lt"/>
              </a:rPr>
              <a:t>Treinamento especializado.</a:t>
            </a:r>
            <a:r>
              <a:rPr lang="pt-BR" dirty="0">
                <a:latin typeface="+mj-lt"/>
              </a:rPr>
              <a:t> É uma plataforma que visa interagir com a </a:t>
            </a:r>
            <a:r>
              <a:rPr lang="pt-BR" dirty="0" smtClean="0">
                <a:latin typeface="+mj-lt"/>
              </a:rPr>
              <a:t>sociedade, </a:t>
            </a:r>
            <a:r>
              <a:rPr lang="pt-BR" dirty="0">
                <a:latin typeface="+mj-lt"/>
              </a:rPr>
              <a:t>troca de informações, coleta de dados e análise de cenários internos/externos visando subsidiar a tomada de decisões estratégicas.</a:t>
            </a:r>
            <a:r>
              <a:rPr lang="pt-BR" sz="1600" dirty="0">
                <a:latin typeface="+mj-lt"/>
              </a:rPr>
              <a:t> </a:t>
            </a:r>
            <a:endParaRPr lang="pt-BR" sz="1600" dirty="0" smtClean="0">
              <a:latin typeface="+mj-lt"/>
            </a:endParaRPr>
          </a:p>
          <a:p>
            <a:endParaRPr lang="pt-BR" dirty="0">
              <a:solidFill>
                <a:srgbClr val="000000"/>
              </a:solidFill>
              <a:latin typeface="+mj-lt"/>
            </a:endParaRPr>
          </a:p>
          <a:p>
            <a:r>
              <a:rPr lang="pt-BR" b="1" dirty="0">
                <a:solidFill>
                  <a:srgbClr val="000000"/>
                </a:solidFill>
                <a:latin typeface="+mj-lt"/>
              </a:rPr>
              <a:t>O Instituto do Canal de </a:t>
            </a:r>
            <a:r>
              <a:rPr lang="pt-BR" b="1" dirty="0" smtClean="0">
                <a:solidFill>
                  <a:srgbClr val="000000"/>
                </a:solidFill>
                <a:latin typeface="+mj-lt"/>
              </a:rPr>
              <a:t>Inteligência</a:t>
            </a:r>
          </a:p>
          <a:p>
            <a:endParaRPr lang="pt-BR" dirty="0"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>
                <a:latin typeface="+mj-lt"/>
              </a:rPr>
              <a:t> Treinamento </a:t>
            </a:r>
            <a:r>
              <a:rPr lang="pt-BR" dirty="0">
                <a:latin typeface="+mj-lt"/>
              </a:rPr>
              <a:t>e </a:t>
            </a:r>
            <a:r>
              <a:rPr lang="pt-BR" dirty="0" smtClean="0">
                <a:latin typeface="+mj-lt"/>
              </a:rPr>
              <a:t>Capacitação    </a:t>
            </a:r>
          </a:p>
          <a:p>
            <a:endParaRPr lang="pt-BR" sz="1100" dirty="0"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>
                <a:latin typeface="+mj-lt"/>
              </a:rPr>
              <a:t> Público-alvo</a:t>
            </a:r>
            <a:r>
              <a:rPr lang="pt-BR" dirty="0">
                <a:latin typeface="+mj-lt"/>
              </a:rPr>
              <a:t>: </a:t>
            </a:r>
            <a:r>
              <a:rPr lang="pt-BR" dirty="0" smtClean="0">
                <a:latin typeface="+mj-lt"/>
              </a:rPr>
              <a:t>Empresas </a:t>
            </a:r>
            <a:r>
              <a:rPr lang="pt-BR" dirty="0">
                <a:latin typeface="+mj-lt"/>
              </a:rPr>
              <a:t>públicas, privadas e multinacionais; instituições </a:t>
            </a:r>
            <a:r>
              <a:rPr lang="pt-BR" dirty="0" smtClean="0">
                <a:latin typeface="+mj-lt"/>
              </a:rPr>
              <a:t>educacionais,  </a:t>
            </a:r>
          </a:p>
          <a:p>
            <a:r>
              <a:rPr lang="pt-BR" dirty="0">
                <a:latin typeface="+mj-lt"/>
              </a:rPr>
              <a:t> </a:t>
            </a:r>
            <a:r>
              <a:rPr lang="pt-BR" dirty="0" smtClean="0">
                <a:latin typeface="+mj-lt"/>
              </a:rPr>
              <a:t>  forças </a:t>
            </a:r>
            <a:r>
              <a:rPr lang="pt-BR" dirty="0">
                <a:latin typeface="+mj-lt"/>
              </a:rPr>
              <a:t>policiais, órgãos de segurança pública e organizações militares, organismos </a:t>
            </a:r>
            <a:r>
              <a:rPr lang="pt-BR" dirty="0" smtClean="0">
                <a:latin typeface="+mj-lt"/>
              </a:rPr>
              <a:t> </a:t>
            </a:r>
          </a:p>
          <a:p>
            <a:r>
              <a:rPr lang="pt-BR" dirty="0">
                <a:latin typeface="+mj-lt"/>
              </a:rPr>
              <a:t> </a:t>
            </a:r>
            <a:r>
              <a:rPr lang="pt-BR" dirty="0" smtClean="0">
                <a:latin typeface="+mj-lt"/>
              </a:rPr>
              <a:t>   internacionais</a:t>
            </a:r>
            <a:r>
              <a:rPr lang="pt-BR" dirty="0">
                <a:latin typeface="+mj-lt"/>
              </a:rPr>
              <a:t>, e embaixadas</a:t>
            </a:r>
            <a:r>
              <a:rPr lang="pt-BR" dirty="0"/>
              <a:t>. </a:t>
            </a:r>
            <a:endParaRPr lang="pt-BR" dirty="0" smtClean="0"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endParaRPr lang="pt-BR" sz="1100" dirty="0"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pt-BR" dirty="0" smtClean="0">
                <a:latin typeface="+mj-lt"/>
              </a:rPr>
              <a:t> Objetivo</a:t>
            </a:r>
            <a:r>
              <a:rPr lang="pt-BR" b="1" dirty="0">
                <a:latin typeface="+mj-lt"/>
              </a:rPr>
              <a:t>:</a:t>
            </a:r>
            <a:r>
              <a:rPr lang="pt-BR" dirty="0">
                <a:latin typeface="+mj-lt"/>
              </a:rPr>
              <a:t> </a:t>
            </a:r>
            <a:r>
              <a:rPr lang="pt-BR" dirty="0" smtClean="0">
                <a:latin typeface="+mj-lt"/>
              </a:rPr>
              <a:t> Ajudar </a:t>
            </a:r>
            <a:r>
              <a:rPr lang="pt-BR" dirty="0">
                <a:latin typeface="+mj-lt"/>
              </a:rPr>
              <a:t>pessoas e corporações a transformar dados em decisões estratégicas e ações </a:t>
            </a:r>
            <a:r>
              <a:rPr lang="pt-BR" dirty="0" smtClean="0">
                <a:latin typeface="+mj-lt"/>
              </a:rPr>
              <a:t>   </a:t>
            </a:r>
          </a:p>
          <a:p>
            <a:r>
              <a:rPr lang="pt-BR" dirty="0">
                <a:latin typeface="+mj-lt"/>
              </a:rPr>
              <a:t> </a:t>
            </a:r>
            <a:r>
              <a:rPr lang="pt-BR" dirty="0" smtClean="0">
                <a:latin typeface="+mj-lt"/>
              </a:rPr>
              <a:t>  práticas.</a:t>
            </a:r>
            <a:endParaRPr lang="pt-BR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1544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207409" y="1793943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sz="20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525" y="-4568"/>
            <a:ext cx="10490200" cy="226336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626887" y="289288"/>
            <a:ext cx="5110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APRESENTAÇÃO INSTITUCIONAL</a:t>
            </a:r>
            <a:endParaRPr lang="pt-BR" sz="2400" b="1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70" y="141663"/>
            <a:ext cx="931367" cy="102816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391780" y="1968139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QUEM SOMOS</a:t>
            </a:r>
            <a:endParaRPr lang="pt-BR" sz="2400" b="1" dirty="0"/>
          </a:p>
        </p:txBody>
      </p:sp>
      <p:sp>
        <p:nvSpPr>
          <p:cNvPr id="16" name="Retângulo 15"/>
          <p:cNvSpPr/>
          <p:nvPr/>
        </p:nvSpPr>
        <p:spPr>
          <a:xfrm>
            <a:off x="1626887" y="2688283"/>
            <a:ext cx="8087962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Missão </a:t>
            </a:r>
            <a:endParaRPr lang="pt-BR" b="1" dirty="0" smtClean="0"/>
          </a:p>
          <a:p>
            <a:endParaRPr lang="pt-BR" sz="1100" dirty="0" smtClean="0"/>
          </a:p>
          <a:p>
            <a:r>
              <a:rPr lang="pt-BR" dirty="0"/>
              <a:t>Oferecer de modo efetivo e descontraído, aprendizagem metodológica  de processo inteligência e estratégia, que visa subsidiar a tomada de decisões</a:t>
            </a:r>
            <a:r>
              <a:rPr lang="pt-BR" dirty="0" smtClean="0"/>
              <a:t>.</a:t>
            </a:r>
          </a:p>
          <a:p>
            <a:endParaRPr lang="pt-BR" sz="1100" dirty="0" smtClean="0"/>
          </a:p>
          <a:p>
            <a:r>
              <a:rPr lang="pt-BR" b="1" dirty="0" smtClean="0"/>
              <a:t>Visão</a:t>
            </a:r>
          </a:p>
          <a:p>
            <a:endParaRPr lang="pt-BR" b="1" dirty="0"/>
          </a:p>
          <a:p>
            <a:endParaRPr lang="pt-BR" b="1" dirty="0" smtClean="0"/>
          </a:p>
          <a:p>
            <a:endParaRPr lang="pt-BR" dirty="0" smtClean="0"/>
          </a:p>
          <a:p>
            <a:endParaRPr lang="pt-BR" sz="1100" dirty="0"/>
          </a:p>
        </p:txBody>
      </p:sp>
      <p:sp>
        <p:nvSpPr>
          <p:cNvPr id="17" name="Retângulo 16"/>
          <p:cNvSpPr/>
          <p:nvPr/>
        </p:nvSpPr>
        <p:spPr>
          <a:xfrm>
            <a:off x="1626887" y="3989181"/>
            <a:ext cx="8411814" cy="2200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Estimular </a:t>
            </a:r>
            <a:r>
              <a:rPr lang="pt-BR" dirty="0"/>
              <a:t>o desenvolvimento intelectual do </a:t>
            </a:r>
            <a:r>
              <a:rPr lang="pt-BR" dirty="0" err="1"/>
              <a:t>individuo</a:t>
            </a:r>
            <a:r>
              <a:rPr lang="pt-BR" dirty="0"/>
              <a:t>, formando-o profissional de valor, que contribui na produção do conhecimento com a participação em projetos em diversos segmentos</a:t>
            </a:r>
            <a:r>
              <a:rPr lang="pt-BR" dirty="0" smtClean="0"/>
              <a:t>.</a:t>
            </a:r>
          </a:p>
          <a:p>
            <a:endParaRPr lang="pt-BR" sz="1100" dirty="0" smtClean="0"/>
          </a:p>
          <a:p>
            <a:r>
              <a:rPr lang="pt-BR" b="1" dirty="0" smtClean="0"/>
              <a:t>Valor</a:t>
            </a:r>
          </a:p>
          <a:p>
            <a:r>
              <a:rPr lang="pt-BR" dirty="0"/>
              <a:t>Interagir profissionais conservando o direito, valores éticos e morais na formação de uma sociedade justa e competitiva, com </a:t>
            </a:r>
            <a:r>
              <a:rPr lang="pt-BR" dirty="0" err="1"/>
              <a:t>príncípios</a:t>
            </a:r>
            <a:r>
              <a:rPr lang="pt-BR" dirty="0"/>
              <a:t>  que </a:t>
            </a:r>
            <a:r>
              <a:rPr lang="pt-BR" dirty="0" err="1"/>
              <a:t>norteam</a:t>
            </a:r>
            <a:r>
              <a:rPr lang="pt-BR" dirty="0"/>
              <a:t> a credibilidade.</a:t>
            </a: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11112500" y="43667"/>
            <a:ext cx="1079500" cy="6788933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03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8" y="24204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573306" y="459662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130" y="1424642"/>
            <a:ext cx="4326964" cy="28564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03500" y="4633365"/>
            <a:ext cx="690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"A verdadeira Inteligência não reside apenas em acumular dados, mas na sabedoria humana de transformá-los em propósito e ação </a:t>
            </a:r>
            <a:r>
              <a:rPr lang="pt-BR" dirty="0" smtClean="0"/>
              <a:t>ética “. 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1871" y="5259791"/>
            <a:ext cx="1214212" cy="97590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759200" y="6223000"/>
            <a:ext cx="5245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“O mundo não recompensa os bons, o mundo recompensa os </a:t>
            </a:r>
            <a:r>
              <a:rPr lang="pt-BR" dirty="0" err="1"/>
              <a:t>estratégistas</a:t>
            </a:r>
            <a:r>
              <a:rPr lang="pt-BR" dirty="0"/>
              <a:t>”</a:t>
            </a:r>
          </a:p>
        </p:txBody>
      </p:sp>
      <p:sp>
        <p:nvSpPr>
          <p:cNvPr id="18" name="Fluxograma: Processo alternativo 17"/>
          <p:cNvSpPr/>
          <p:nvPr/>
        </p:nvSpPr>
        <p:spPr>
          <a:xfrm>
            <a:off x="10998200" y="4556348"/>
            <a:ext cx="1193800" cy="2301652"/>
          </a:xfrm>
          <a:prstGeom prst="flowChartAlternateProces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Cartão 19"/>
          <p:cNvSpPr/>
          <p:nvPr/>
        </p:nvSpPr>
        <p:spPr>
          <a:xfrm>
            <a:off x="10998200" y="101600"/>
            <a:ext cx="1143000" cy="4279900"/>
          </a:xfrm>
          <a:prstGeom prst="flowChartPunchedCard">
            <a:avLst/>
          </a:prstGeom>
          <a:solidFill>
            <a:srgbClr val="D5B7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Fluxograma: Entrada manual 24"/>
          <p:cNvSpPr/>
          <p:nvPr/>
        </p:nvSpPr>
        <p:spPr>
          <a:xfrm rot="10800000" flipH="1">
            <a:off x="1144452" y="6061680"/>
            <a:ext cx="854603" cy="775728"/>
          </a:xfrm>
          <a:prstGeom prst="flowChartManualInpu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Fluxograma: Entrada manual 27"/>
          <p:cNvSpPr/>
          <p:nvPr/>
        </p:nvSpPr>
        <p:spPr>
          <a:xfrm rot="10800000">
            <a:off x="111887" y="6055844"/>
            <a:ext cx="870760" cy="775728"/>
          </a:xfrm>
          <a:prstGeom prst="flowChartManualInput">
            <a:avLst/>
          </a:prstGeom>
          <a:solidFill>
            <a:srgbClr val="D5B7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082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78" y="309282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715552" y="545878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1715552" y="2123284"/>
            <a:ext cx="33435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PILARES</a:t>
            </a:r>
          </a:p>
          <a:p>
            <a:r>
              <a:rPr lang="pt-BR" sz="2400" b="1" dirty="0" smtClean="0"/>
              <a:t> </a:t>
            </a:r>
            <a:r>
              <a:rPr lang="pt-BR" sz="2400" b="1" dirty="0">
                <a:solidFill>
                  <a:schemeClr val="bg1">
                    <a:lumMod val="65000"/>
                  </a:schemeClr>
                </a:solidFill>
              </a:rPr>
              <a:t>VALORES ESTRATÉGICOS</a:t>
            </a:r>
          </a:p>
        </p:txBody>
      </p:sp>
      <p:sp>
        <p:nvSpPr>
          <p:cNvPr id="4" name="Retângulo 3"/>
          <p:cNvSpPr/>
          <p:nvPr/>
        </p:nvSpPr>
        <p:spPr>
          <a:xfrm>
            <a:off x="1833564" y="3303709"/>
            <a:ext cx="6096000" cy="31547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7800" indent="-177800">
              <a:buFont typeface="Wingdings" panose="05000000000000000000" pitchFamily="2" charset="2"/>
              <a:buChar char="§"/>
            </a:pPr>
            <a:r>
              <a:rPr lang="pt-BR" dirty="0"/>
              <a:t>Posicionamento </a:t>
            </a:r>
            <a:r>
              <a:rPr lang="pt-BR" dirty="0" smtClean="0"/>
              <a:t>Competitivo</a:t>
            </a:r>
            <a:endParaRPr lang="pt-BR" sz="1100" dirty="0" smtClean="0"/>
          </a:p>
          <a:p>
            <a:endParaRPr lang="pt-BR" sz="1100" dirty="0" smtClean="0"/>
          </a:p>
          <a:p>
            <a:r>
              <a:rPr lang="pt-BR" dirty="0" smtClean="0"/>
              <a:t>• </a:t>
            </a:r>
            <a:r>
              <a:rPr lang="pt-BR" dirty="0"/>
              <a:t>Decisão Estratégica </a:t>
            </a:r>
            <a:endParaRPr lang="pt-BR" dirty="0" smtClean="0"/>
          </a:p>
          <a:p>
            <a:endParaRPr lang="pt-BR" sz="1100" dirty="0" smtClean="0"/>
          </a:p>
          <a:p>
            <a:r>
              <a:rPr lang="pt-BR" dirty="0" smtClean="0"/>
              <a:t>• </a:t>
            </a:r>
            <a:r>
              <a:rPr lang="pt-BR" dirty="0"/>
              <a:t>Otimização de Investimentos </a:t>
            </a:r>
            <a:endParaRPr lang="pt-BR" dirty="0" smtClean="0"/>
          </a:p>
          <a:p>
            <a:endParaRPr lang="pt-BR" sz="1100" dirty="0" smtClean="0"/>
          </a:p>
          <a:p>
            <a:r>
              <a:rPr lang="pt-BR" dirty="0" smtClean="0"/>
              <a:t>• </a:t>
            </a:r>
            <a:r>
              <a:rPr lang="pt-BR" dirty="0"/>
              <a:t>Defesa contra Ameaças </a:t>
            </a:r>
            <a:endParaRPr lang="pt-BR" dirty="0" smtClean="0"/>
          </a:p>
          <a:p>
            <a:endParaRPr lang="pt-BR" sz="1100" dirty="0" smtClean="0"/>
          </a:p>
          <a:p>
            <a:r>
              <a:rPr lang="pt-BR" dirty="0" smtClean="0"/>
              <a:t>• </a:t>
            </a:r>
            <a:r>
              <a:rPr lang="pt-BR" dirty="0" err="1"/>
              <a:t>Compliance</a:t>
            </a:r>
            <a:r>
              <a:rPr lang="pt-BR" dirty="0"/>
              <a:t> e Ética </a:t>
            </a:r>
            <a:endParaRPr lang="pt-BR" dirty="0" smtClean="0"/>
          </a:p>
          <a:p>
            <a:endParaRPr lang="pt-BR" sz="1100" dirty="0" smtClean="0"/>
          </a:p>
          <a:p>
            <a:r>
              <a:rPr lang="pt-BR" dirty="0" smtClean="0"/>
              <a:t>• </a:t>
            </a:r>
            <a:r>
              <a:rPr lang="pt-BR" dirty="0"/>
              <a:t>Antecipação de </a:t>
            </a:r>
            <a:r>
              <a:rPr lang="pt-BR" dirty="0" err="1" smtClean="0"/>
              <a:t>Tendencias</a:t>
            </a:r>
            <a:endParaRPr lang="pt-BR" dirty="0" smtClean="0"/>
          </a:p>
          <a:p>
            <a:endParaRPr lang="pt-BR" sz="1100" dirty="0" smtClean="0"/>
          </a:p>
          <a:p>
            <a:r>
              <a:rPr lang="pt-BR" dirty="0" smtClean="0"/>
              <a:t>• </a:t>
            </a:r>
            <a:r>
              <a:rPr lang="pt-BR" dirty="0" err="1"/>
              <a:t>Coerencia</a:t>
            </a:r>
            <a:r>
              <a:rPr lang="pt-BR" dirty="0"/>
              <a:t> Estratégica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4380" y="3002941"/>
            <a:ext cx="4007619" cy="378782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393" y="2123284"/>
            <a:ext cx="1788628" cy="90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653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28" y="19871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2348006" y="369125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5962692" y="1718674"/>
            <a:ext cx="4490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/>
              <a:t>NOSSOS OBJETIVOS</a:t>
            </a:r>
          </a:p>
          <a:p>
            <a:r>
              <a:rPr lang="pt-BR" sz="2400" b="1" dirty="0" smtClean="0">
                <a:solidFill>
                  <a:schemeClr val="bg1">
                    <a:lumMod val="65000"/>
                  </a:schemeClr>
                </a:solidFill>
              </a:rPr>
              <a:t>ATUAÇÕES OFICIAIS</a:t>
            </a:r>
            <a:endParaRPr lang="pt-BR" sz="2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111949" y="3539933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•  Abordagem de temas estratégicos de alto impacto    </a:t>
            </a:r>
          </a:p>
          <a:p>
            <a:r>
              <a:rPr lang="pt-BR" dirty="0"/>
              <a:t> </a:t>
            </a:r>
            <a:r>
              <a:rPr lang="pt-BR" dirty="0" smtClean="0"/>
              <a:t>   para corporações e instituições.</a:t>
            </a:r>
          </a:p>
          <a:p>
            <a:endParaRPr lang="pt-BR" dirty="0"/>
          </a:p>
          <a:p>
            <a:r>
              <a:rPr lang="pt-BR" dirty="0" smtClean="0"/>
              <a:t> • Trilhas de conhecimento com foco técnico e   </a:t>
            </a:r>
          </a:p>
          <a:p>
            <a:r>
              <a:rPr lang="pt-BR" dirty="0"/>
              <a:t> </a:t>
            </a:r>
            <a:r>
              <a:rPr lang="pt-BR" dirty="0" smtClean="0"/>
              <a:t>   pedagógico. </a:t>
            </a:r>
          </a:p>
          <a:p>
            <a:endParaRPr lang="pt-BR" dirty="0"/>
          </a:p>
          <a:p>
            <a:r>
              <a:rPr lang="pt-BR" dirty="0" smtClean="0"/>
              <a:t>•  Acompanhamento direcionado e personalizado </a:t>
            </a:r>
          </a:p>
          <a:p>
            <a:r>
              <a:rPr lang="pt-BR" dirty="0"/>
              <a:t> </a:t>
            </a:r>
            <a:r>
              <a:rPr lang="pt-BR" dirty="0" smtClean="0"/>
              <a:t>  sobre temas críticos. </a:t>
            </a:r>
          </a:p>
          <a:p>
            <a:endParaRPr lang="pt-BR" dirty="0"/>
          </a:p>
          <a:p>
            <a:r>
              <a:rPr lang="pt-BR" dirty="0" smtClean="0"/>
              <a:t>• Capacitação especializada com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2765" y="0"/>
            <a:ext cx="829235" cy="521098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2765" y="4464424"/>
            <a:ext cx="829235" cy="227115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8943" y="1149674"/>
            <a:ext cx="3383460" cy="2168347"/>
          </a:xfrm>
          <a:prstGeom prst="rect">
            <a:avLst/>
          </a:prstGeom>
          <a:scene3d>
            <a:camera prst="perspectiveLef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070097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28" y="19871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2348006" y="369125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2207409" y="1793943"/>
            <a:ext cx="38033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INTELIGÊNCIA ESTRATÉGICA </a:t>
            </a:r>
            <a:endParaRPr lang="pt-BR" sz="2400" b="1" dirty="0"/>
          </a:p>
        </p:txBody>
      </p:sp>
      <p:sp>
        <p:nvSpPr>
          <p:cNvPr id="4" name="Retângulo 3"/>
          <p:cNvSpPr/>
          <p:nvPr/>
        </p:nvSpPr>
        <p:spPr>
          <a:xfrm>
            <a:off x="2348006" y="2585437"/>
            <a:ext cx="6096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• </a:t>
            </a:r>
            <a:r>
              <a:rPr lang="pt-BR" b="1" dirty="0" smtClean="0"/>
              <a:t>Palestras</a:t>
            </a:r>
          </a:p>
          <a:p>
            <a:r>
              <a:rPr lang="pt-BR" dirty="0" smtClean="0"/>
              <a:t>   Temas estratégicos</a:t>
            </a:r>
          </a:p>
          <a:p>
            <a:endParaRPr lang="pt-BR" sz="1200" dirty="0" smtClean="0"/>
          </a:p>
          <a:p>
            <a:r>
              <a:rPr lang="pt-BR" dirty="0" smtClean="0"/>
              <a:t> • </a:t>
            </a:r>
            <a:r>
              <a:rPr lang="pt-BR" b="1" dirty="0" smtClean="0"/>
              <a:t>Cursos </a:t>
            </a:r>
          </a:p>
          <a:p>
            <a:r>
              <a:rPr lang="pt-BR" dirty="0"/>
              <a:t> </a:t>
            </a:r>
            <a:r>
              <a:rPr lang="pt-BR" dirty="0" smtClean="0"/>
              <a:t>   Técnicos e Pedagógicos</a:t>
            </a:r>
          </a:p>
          <a:p>
            <a:endParaRPr lang="pt-BR" sz="1200" dirty="0" smtClean="0"/>
          </a:p>
          <a:p>
            <a:r>
              <a:rPr lang="pt-BR" dirty="0" smtClean="0"/>
              <a:t>• </a:t>
            </a:r>
            <a:r>
              <a:rPr lang="pt-BR" b="1" dirty="0" err="1" smtClean="0"/>
              <a:t>Mentorias</a:t>
            </a:r>
            <a:r>
              <a:rPr lang="pt-BR" dirty="0" smtClean="0"/>
              <a:t> </a:t>
            </a:r>
          </a:p>
          <a:p>
            <a:r>
              <a:rPr lang="pt-BR" dirty="0"/>
              <a:t> </a:t>
            </a:r>
            <a:r>
              <a:rPr lang="pt-BR" dirty="0" smtClean="0"/>
              <a:t>  Temas importantes </a:t>
            </a:r>
          </a:p>
          <a:p>
            <a:endParaRPr lang="pt-BR" sz="1200" dirty="0" smtClean="0"/>
          </a:p>
          <a:p>
            <a:r>
              <a:rPr lang="pt-BR" dirty="0" smtClean="0"/>
              <a:t>• </a:t>
            </a:r>
            <a:r>
              <a:rPr lang="pt-BR" b="1" dirty="0" smtClean="0"/>
              <a:t>Treinamento</a:t>
            </a:r>
            <a:r>
              <a:rPr lang="pt-BR" dirty="0" smtClean="0"/>
              <a:t> </a:t>
            </a:r>
          </a:p>
          <a:p>
            <a:r>
              <a:rPr lang="pt-BR" dirty="0"/>
              <a:t> </a:t>
            </a:r>
            <a:r>
              <a:rPr lang="pt-BR" dirty="0" smtClean="0"/>
              <a:t>  Especializado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8411" y="2336535"/>
            <a:ext cx="2394694" cy="148243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7353" y="4087905"/>
            <a:ext cx="2406882" cy="1626998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3654" y="4948518"/>
            <a:ext cx="1848345" cy="1864349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8247" y="5743170"/>
            <a:ext cx="3176178" cy="106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257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918" y="4556348"/>
            <a:ext cx="3674408" cy="196661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8" y="24204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573306" y="459662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1571619" y="1972855"/>
            <a:ext cx="13780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IMPACTO</a:t>
            </a:r>
            <a:endParaRPr lang="pt-BR" sz="2400" b="1" dirty="0"/>
          </a:p>
        </p:txBody>
      </p:sp>
      <p:sp>
        <p:nvSpPr>
          <p:cNvPr id="12" name="Retângulo 11"/>
          <p:cNvSpPr/>
          <p:nvPr/>
        </p:nvSpPr>
        <p:spPr>
          <a:xfrm>
            <a:off x="1453088" y="2814619"/>
            <a:ext cx="5047536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   +30 Anos: De experiência acumulada.</a:t>
            </a:r>
          </a:p>
          <a:p>
            <a:endParaRPr lang="pt-BR" dirty="0"/>
          </a:p>
          <a:p>
            <a:r>
              <a:rPr lang="pt-BR" dirty="0" smtClean="0"/>
              <a:t>   97%: De taxa de satisfação entre alunos e clientes.</a:t>
            </a:r>
          </a:p>
          <a:p>
            <a:endParaRPr lang="pt-BR" dirty="0" smtClean="0"/>
          </a:p>
          <a:p>
            <a:r>
              <a:rPr lang="pt-BR" dirty="0"/>
              <a:t> </a:t>
            </a:r>
            <a:r>
              <a:rPr lang="pt-BR" dirty="0" smtClean="0"/>
              <a:t>  +10: Tipos de Cursos e Treinamentos já aplicados </a:t>
            </a:r>
            <a:endParaRPr lang="pt-BR" dirty="0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2818" y="4720164"/>
            <a:ext cx="1689475" cy="146082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6699" y="1866658"/>
            <a:ext cx="652673" cy="62977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90986" y="0"/>
            <a:ext cx="1401013" cy="197285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3960" y="4291947"/>
            <a:ext cx="938039" cy="223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389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8" y="24204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573306" y="459662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337387" y="1657582"/>
            <a:ext cx="3103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/>
              <a:t>EVENTOS REALIZADOS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1398495" y="2119247"/>
            <a:ext cx="33738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bg2">
                    <a:lumMod val="50000"/>
                  </a:schemeClr>
                </a:solidFill>
              </a:rPr>
              <a:t>PALESTRAS MINISTRADAS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9738" y="1183342"/>
            <a:ext cx="1254147" cy="1309274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2869" y="0"/>
            <a:ext cx="1170109" cy="1657582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62765" y="0"/>
            <a:ext cx="829235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3924" y="1638858"/>
            <a:ext cx="1680028" cy="1669118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9991165" y="5486399"/>
            <a:ext cx="1385046" cy="1358154"/>
          </a:xfrm>
          <a:prstGeom prst="rect">
            <a:avLst/>
          </a:prstGeom>
        </p:spPr>
      </p:pic>
      <p:sp>
        <p:nvSpPr>
          <p:cNvPr id="21" name="Retângulo 20"/>
          <p:cNvSpPr/>
          <p:nvPr/>
        </p:nvSpPr>
        <p:spPr>
          <a:xfrm>
            <a:off x="1241918" y="3096404"/>
            <a:ext cx="9628094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• </a:t>
            </a:r>
            <a:r>
              <a:rPr lang="pt-BR" dirty="0" smtClean="0"/>
              <a:t> Combate </a:t>
            </a:r>
            <a:r>
              <a:rPr lang="pt-BR" dirty="0"/>
              <a:t>ao uso de entorpecentes e preservação da vida </a:t>
            </a:r>
            <a:r>
              <a:rPr lang="pt-BR" dirty="0" smtClean="0"/>
              <a:t>– Anápolis/GO</a:t>
            </a:r>
          </a:p>
          <a:p>
            <a:endParaRPr lang="pt-BR" sz="1100" dirty="0" smtClean="0"/>
          </a:p>
          <a:p>
            <a:r>
              <a:rPr lang="pt-BR" dirty="0" smtClean="0"/>
              <a:t>•   Inteligência </a:t>
            </a:r>
            <a:r>
              <a:rPr lang="pt-BR" dirty="0"/>
              <a:t>Estratégica Clube de Oficiais da Aeronáutica e Náutica – </a:t>
            </a:r>
            <a:r>
              <a:rPr lang="pt-BR" dirty="0" smtClean="0"/>
              <a:t>DF</a:t>
            </a:r>
          </a:p>
          <a:p>
            <a:r>
              <a:rPr lang="pt-BR" dirty="0" smtClean="0"/>
              <a:t> </a:t>
            </a:r>
          </a:p>
          <a:p>
            <a:r>
              <a:rPr lang="pt-BR" dirty="0" smtClean="0"/>
              <a:t>•   Inteligência </a:t>
            </a:r>
            <a:r>
              <a:rPr lang="pt-BR" dirty="0"/>
              <a:t>Estratégica Associação Brasileira de Assistência às Pessoas </a:t>
            </a:r>
            <a:r>
              <a:rPr lang="pt-BR" dirty="0" smtClean="0"/>
              <a:t>com   </a:t>
            </a:r>
          </a:p>
          <a:p>
            <a:r>
              <a:rPr lang="pt-BR" dirty="0"/>
              <a:t> </a:t>
            </a:r>
            <a:r>
              <a:rPr lang="pt-BR" dirty="0" smtClean="0"/>
              <a:t>    Câncer </a:t>
            </a:r>
            <a:r>
              <a:rPr lang="pt-BR" dirty="0"/>
              <a:t>– </a:t>
            </a:r>
            <a:r>
              <a:rPr lang="pt-BR" dirty="0" smtClean="0"/>
              <a:t>DF</a:t>
            </a:r>
          </a:p>
          <a:p>
            <a:endParaRPr lang="pt-BR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Armas Químicas e Biológicas - Clube dos Oficiais da Aeronáutica</a:t>
            </a:r>
          </a:p>
          <a:p>
            <a:endParaRPr lang="pt-BR" sz="1100" b="1" dirty="0" smtClean="0"/>
          </a:p>
          <a:p>
            <a:r>
              <a:rPr lang="pt-BR" b="1" dirty="0" smtClean="0"/>
              <a:t>Temas </a:t>
            </a:r>
            <a:r>
              <a:rPr lang="pt-BR" b="1" dirty="0"/>
              <a:t>das palestras: </a:t>
            </a:r>
            <a:endParaRPr lang="pt-BR" b="1" dirty="0" smtClean="0"/>
          </a:p>
          <a:p>
            <a:r>
              <a:rPr lang="pt-BR" dirty="0" smtClean="0"/>
              <a:t>Engenharia </a:t>
            </a:r>
            <a:r>
              <a:rPr lang="pt-BR" dirty="0"/>
              <a:t>social; Riscos e Estratégias; P</a:t>
            </a:r>
            <a:r>
              <a:rPr lang="pt-BR" dirty="0" smtClean="0"/>
              <a:t>ropósito; Negociação</a:t>
            </a:r>
            <a:r>
              <a:rPr lang="pt-BR" dirty="0"/>
              <a:t>; uso de </a:t>
            </a:r>
            <a:r>
              <a:rPr lang="pt-BR" dirty="0" smtClean="0"/>
              <a:t>Entorpecentes, </a:t>
            </a:r>
            <a:r>
              <a:rPr lang="pt-BR" dirty="0"/>
              <a:t>outros… </a:t>
            </a:r>
          </a:p>
        </p:txBody>
      </p:sp>
    </p:spTree>
    <p:extLst>
      <p:ext uri="{BB962C8B-B14F-4D97-AF65-F5344CB8AC3E}">
        <p14:creationId xmlns:p14="http://schemas.microsoft.com/office/powerpoint/2010/main" val="1500276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8" y="24204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493429" y="402094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1493428" y="1148183"/>
            <a:ext cx="27423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PARTICIPAÇÕES </a:t>
            </a:r>
            <a:endParaRPr lang="pt-BR" sz="2400" dirty="0" smtClean="0"/>
          </a:p>
          <a:p>
            <a:r>
              <a:rPr lang="pt-BR" sz="2400" dirty="0" smtClean="0"/>
              <a:t>INSTITUCIONAIS </a:t>
            </a:r>
            <a:endParaRPr lang="pt-BR" sz="2400" dirty="0"/>
          </a:p>
        </p:txBody>
      </p:sp>
      <p:sp>
        <p:nvSpPr>
          <p:cNvPr id="3" name="Retângulo 2"/>
          <p:cNvSpPr/>
          <p:nvPr/>
        </p:nvSpPr>
        <p:spPr>
          <a:xfrm>
            <a:off x="1212525" y="2073569"/>
            <a:ext cx="8263223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1 - Seminário Internacional de Inteligência Estratégica Colômbia/Bogotá; </a:t>
            </a:r>
            <a:endParaRPr lang="pt-BR" dirty="0" smtClean="0"/>
          </a:p>
          <a:p>
            <a:r>
              <a:rPr lang="pt-BR" dirty="0" smtClean="0"/>
              <a:t>2 </a:t>
            </a:r>
            <a:r>
              <a:rPr lang="pt-BR" dirty="0"/>
              <a:t>- I Encontros de Estudos Estratégicos Sul Americano/Escola Superior de Guerra /RJ</a:t>
            </a:r>
            <a:r>
              <a:rPr lang="pt-BR" dirty="0" smtClean="0"/>
              <a:t>; </a:t>
            </a:r>
          </a:p>
          <a:p>
            <a:r>
              <a:rPr lang="pt-BR" dirty="0" smtClean="0"/>
              <a:t>3 </a:t>
            </a:r>
            <a:r>
              <a:rPr lang="pt-BR" dirty="0"/>
              <a:t>- Ciclo de Segurança Internacional/Clube Naval/DF; </a:t>
            </a:r>
            <a:endParaRPr lang="pt-BR" dirty="0" smtClean="0"/>
          </a:p>
          <a:p>
            <a:r>
              <a:rPr lang="pt-BR" dirty="0" smtClean="0"/>
              <a:t>4 </a:t>
            </a:r>
            <a:r>
              <a:rPr lang="pt-BR" dirty="0"/>
              <a:t>- VIII Encontro Nacional Estudos Estratégicos/Universidade da Força Aérea/RJ; </a:t>
            </a:r>
            <a:endParaRPr lang="pt-BR" dirty="0" smtClean="0"/>
          </a:p>
          <a:p>
            <a:r>
              <a:rPr lang="pt-BR" dirty="0" smtClean="0"/>
              <a:t>5 </a:t>
            </a:r>
            <a:r>
              <a:rPr lang="pt-BR" dirty="0"/>
              <a:t>- II Seminário Internacional de Inteligência, Estado, Mídia e o Terrorismo/ABIN/DF</a:t>
            </a:r>
            <a:r>
              <a:rPr lang="pt-BR" dirty="0" smtClean="0"/>
              <a:t>;</a:t>
            </a:r>
          </a:p>
          <a:p>
            <a:r>
              <a:rPr lang="pt-BR" dirty="0" smtClean="0"/>
              <a:t>6 </a:t>
            </a:r>
            <a:r>
              <a:rPr lang="pt-BR" dirty="0"/>
              <a:t>- Seminário Acidentes e Ataques Terroristas contra Plataformas de </a:t>
            </a:r>
            <a:r>
              <a:rPr lang="pt-BR" dirty="0" smtClean="0"/>
              <a:t>        </a:t>
            </a:r>
          </a:p>
          <a:p>
            <a:r>
              <a:rPr lang="pt-BR" dirty="0"/>
              <a:t> </a:t>
            </a:r>
            <a:r>
              <a:rPr lang="pt-BR" dirty="0" smtClean="0"/>
              <a:t>      Petróleo/Ministério </a:t>
            </a:r>
            <a:r>
              <a:rPr lang="pt-BR" dirty="0"/>
              <a:t>da Defesa/DF</a:t>
            </a:r>
            <a:r>
              <a:rPr lang="pt-BR" dirty="0" smtClean="0"/>
              <a:t>;</a:t>
            </a:r>
          </a:p>
          <a:p>
            <a:r>
              <a:rPr lang="pt-BR" dirty="0" smtClean="0"/>
              <a:t>7 </a:t>
            </a:r>
            <a:r>
              <a:rPr lang="pt-BR" dirty="0"/>
              <a:t>- Seminário de Segurança Internacional/Estado Maior do Exército/DF</a:t>
            </a:r>
            <a:r>
              <a:rPr lang="pt-BR" dirty="0" smtClean="0"/>
              <a:t>;</a:t>
            </a:r>
          </a:p>
          <a:p>
            <a:r>
              <a:rPr lang="pt-BR" dirty="0" smtClean="0"/>
              <a:t>8 </a:t>
            </a:r>
            <a:r>
              <a:rPr lang="pt-BR" dirty="0"/>
              <a:t>- IV Seminário de Segurança de Voo/Centro Investigação e Prevenção de Acidentes </a:t>
            </a:r>
            <a:endParaRPr lang="pt-BR" dirty="0" smtClean="0"/>
          </a:p>
          <a:p>
            <a:r>
              <a:rPr lang="pt-BR" dirty="0"/>
              <a:t> </a:t>
            </a:r>
            <a:r>
              <a:rPr lang="pt-BR" dirty="0" smtClean="0"/>
              <a:t>     Aeronáuticos/DF;</a:t>
            </a:r>
          </a:p>
          <a:p>
            <a:r>
              <a:rPr lang="pt-BR" dirty="0" smtClean="0"/>
              <a:t>9 </a:t>
            </a:r>
            <a:r>
              <a:rPr lang="pt-BR" dirty="0"/>
              <a:t>- Seminário - A Sonegação Fiscal como Crime antecedente à Lavagem de Dinheiro/DF. </a:t>
            </a:r>
            <a:endParaRPr lang="pt-BR" dirty="0" smtClean="0"/>
          </a:p>
          <a:p>
            <a:r>
              <a:rPr lang="pt-BR" dirty="0" smtClean="0"/>
              <a:t>10 </a:t>
            </a:r>
            <a:r>
              <a:rPr lang="pt-BR" dirty="0"/>
              <a:t>- Curso Perícia Criminal/Instituto de Criminalística/Anápolis/GO</a:t>
            </a:r>
            <a:r>
              <a:rPr lang="pt-BR" dirty="0" smtClean="0"/>
              <a:t>.</a:t>
            </a:r>
          </a:p>
          <a:p>
            <a:r>
              <a:rPr lang="pt-BR" dirty="0" smtClean="0"/>
              <a:t>11 </a:t>
            </a:r>
            <a:r>
              <a:rPr lang="pt-BR" dirty="0"/>
              <a:t>- Curso Procedimentos Aduaneiros aplicados a Grandes Eventos/RFB/DF. </a:t>
            </a:r>
            <a:endParaRPr lang="pt-BR" dirty="0" smtClean="0"/>
          </a:p>
          <a:p>
            <a:r>
              <a:rPr lang="pt-BR" dirty="0" smtClean="0"/>
              <a:t>12 </a:t>
            </a:r>
            <a:r>
              <a:rPr lang="pt-BR" dirty="0"/>
              <a:t>- Curso Gestão de Conflitos e Negociação/DF. </a:t>
            </a:r>
            <a:endParaRPr lang="pt-BR" dirty="0" smtClean="0"/>
          </a:p>
          <a:p>
            <a:r>
              <a:rPr lang="pt-BR" dirty="0" smtClean="0"/>
              <a:t>13 </a:t>
            </a:r>
            <a:r>
              <a:rPr lang="pt-BR" dirty="0"/>
              <a:t>- Curso Repressão, Combate ao Contrabando e o Descaminho de mercadorias. </a:t>
            </a:r>
            <a:endParaRPr lang="pt-BR" dirty="0" smtClean="0"/>
          </a:p>
          <a:p>
            <a:r>
              <a:rPr lang="pt-BR" dirty="0" smtClean="0"/>
              <a:t>14 </a:t>
            </a:r>
            <a:r>
              <a:rPr lang="pt-BR" dirty="0"/>
              <a:t>- Crimes Aduaneiros de Fronteiras/RFB/Foz do Iguaçu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789" y="947150"/>
            <a:ext cx="1084767" cy="950695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5645" y="5088729"/>
            <a:ext cx="1366782" cy="165152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9386" y="889288"/>
            <a:ext cx="1554726" cy="154463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24130" y="27954"/>
            <a:ext cx="621403" cy="570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00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70" y="242047"/>
            <a:ext cx="764359" cy="843803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493429" y="402094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52263" y="188259"/>
            <a:ext cx="372949" cy="2003613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4" name="Retângulo 3"/>
          <p:cNvSpPr/>
          <p:nvPr/>
        </p:nvSpPr>
        <p:spPr>
          <a:xfrm>
            <a:off x="1492750" y="1253939"/>
            <a:ext cx="33878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DISPONIBILIDADE </a:t>
            </a:r>
            <a:endParaRPr lang="pt-BR" sz="2400" dirty="0" smtClean="0"/>
          </a:p>
          <a:p>
            <a:r>
              <a:rPr lang="pt-BR" sz="2400" dirty="0" smtClean="0"/>
              <a:t>PARA </a:t>
            </a:r>
            <a:r>
              <a:rPr lang="pt-BR" sz="2400" dirty="0"/>
              <a:t>COLABORAÇÕES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1505518" y="2017891"/>
            <a:ext cx="1539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bg2">
                    <a:lumMod val="50000"/>
                  </a:schemeClr>
                </a:solidFill>
              </a:rPr>
              <a:t>PARCERIAS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1531" y="2084936"/>
            <a:ext cx="527359" cy="48460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492071" y="3039906"/>
            <a:ext cx="6096000" cy="28161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• </a:t>
            </a:r>
            <a:r>
              <a:rPr lang="pt-BR" dirty="0" smtClean="0"/>
              <a:t>   Instituições </a:t>
            </a:r>
            <a:r>
              <a:rPr lang="pt-BR" dirty="0"/>
              <a:t>públicas </a:t>
            </a:r>
            <a:endParaRPr lang="pt-BR" dirty="0" smtClean="0"/>
          </a:p>
          <a:p>
            <a:endParaRPr lang="pt-BR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 </a:t>
            </a:r>
            <a:r>
              <a:rPr lang="pt-BR" dirty="0"/>
              <a:t>Organizações sociais </a:t>
            </a:r>
            <a:endParaRPr lang="pt-B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 </a:t>
            </a:r>
            <a:r>
              <a:rPr lang="pt-BR" dirty="0"/>
              <a:t>Universidades </a:t>
            </a:r>
            <a:endParaRPr lang="pt-B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 Projetos </a:t>
            </a:r>
            <a:r>
              <a:rPr lang="pt-BR" dirty="0"/>
              <a:t>educacionais e culturais </a:t>
            </a:r>
            <a:endParaRPr lang="pt-B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 Embaixadas </a:t>
            </a:r>
            <a:r>
              <a:rPr lang="pt-BR" dirty="0"/>
              <a:t>e organizações </a:t>
            </a:r>
            <a:r>
              <a:rPr lang="pt-BR" dirty="0" smtClean="0"/>
              <a:t>internacionais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 Instituições </a:t>
            </a:r>
            <a:r>
              <a:rPr lang="pt-BR" dirty="0"/>
              <a:t>militares e </a:t>
            </a:r>
            <a:r>
              <a:rPr lang="pt-BR" dirty="0" smtClean="0"/>
              <a:t>policiais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1645154" y="174812"/>
            <a:ext cx="403412" cy="201706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3115" y="4134838"/>
            <a:ext cx="4731762" cy="218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01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08" y="242047"/>
            <a:ext cx="735321" cy="81174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493429" y="402094"/>
            <a:ext cx="5110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INSTITUTO CANAL DE INTELIGÊNCIA</a:t>
            </a:r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1864257" y="1634750"/>
            <a:ext cx="32660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/>
              <a:t>CONTATO </a:t>
            </a:r>
            <a:endParaRPr lang="pt-BR" sz="2400" b="1" dirty="0" smtClean="0"/>
          </a:p>
          <a:p>
            <a:r>
              <a:rPr lang="pt-BR" sz="2400" b="1" dirty="0" smtClean="0"/>
              <a:t>INSTITUCIONAL</a:t>
            </a:r>
            <a:endParaRPr lang="pt-BR" sz="2400" b="1" dirty="0"/>
          </a:p>
        </p:txBody>
      </p:sp>
      <p:pic>
        <p:nvPicPr>
          <p:cNvPr id="23" name="Imagem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513064" y="3450747"/>
            <a:ext cx="215153" cy="6545566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Retângulo 2"/>
          <p:cNvSpPr/>
          <p:nvPr/>
        </p:nvSpPr>
        <p:spPr>
          <a:xfrm>
            <a:off x="2027193" y="3332336"/>
            <a:ext cx="29402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/>
              <a:t>CANAIS </a:t>
            </a:r>
            <a:r>
              <a:rPr lang="pt-BR" sz="2400" b="1" dirty="0" smtClean="0"/>
              <a:t>DIRETOS</a:t>
            </a:r>
            <a:endParaRPr lang="pt-BR" sz="2400" b="1" dirty="0"/>
          </a:p>
        </p:txBody>
      </p:sp>
      <p:sp>
        <p:nvSpPr>
          <p:cNvPr id="7" name="Retângulo 6"/>
          <p:cNvSpPr/>
          <p:nvPr/>
        </p:nvSpPr>
        <p:spPr>
          <a:xfrm>
            <a:off x="2053460" y="3842562"/>
            <a:ext cx="23392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/>
              <a:t>Tire suas </a:t>
            </a:r>
            <a:r>
              <a:rPr lang="pt-BR" sz="2000" dirty="0" smtClean="0"/>
              <a:t>dúvidas</a:t>
            </a:r>
          </a:p>
          <a:p>
            <a:r>
              <a:rPr lang="pt-BR" sz="2000" dirty="0" smtClean="0"/>
              <a:t> </a:t>
            </a:r>
            <a:r>
              <a:rPr lang="pt-BR" sz="2000" dirty="0"/>
              <a:t>Faça a sua inscrição </a:t>
            </a:r>
          </a:p>
        </p:txBody>
      </p:sp>
      <p:sp>
        <p:nvSpPr>
          <p:cNvPr id="8" name="Retângulo 7"/>
          <p:cNvSpPr/>
          <p:nvPr/>
        </p:nvSpPr>
        <p:spPr>
          <a:xfrm>
            <a:off x="2053460" y="4757110"/>
            <a:ext cx="21226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/>
              <a:t>Telefone</a:t>
            </a:r>
          </a:p>
          <a:p>
            <a:r>
              <a:rPr lang="pt-BR" sz="2000" b="1" dirty="0" smtClean="0"/>
              <a:t> </a:t>
            </a:r>
            <a:r>
              <a:rPr lang="pt-BR" sz="2000" b="1" dirty="0"/>
              <a:t>+55 61 98155-573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053460" y="5667896"/>
            <a:ext cx="32991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/>
              <a:t>Website </a:t>
            </a:r>
            <a:endParaRPr lang="pt-BR" sz="2000" dirty="0" smtClean="0"/>
          </a:p>
          <a:p>
            <a:r>
              <a:rPr lang="pt-BR" sz="2000" dirty="0" smtClean="0"/>
              <a:t>www.canaldeinteligencia.com</a:t>
            </a:r>
            <a:endParaRPr lang="pt-BR" sz="2000" dirty="0"/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638" y="2850776"/>
            <a:ext cx="261089" cy="4007224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487823" y="-191147"/>
            <a:ext cx="237004" cy="6330938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205" y="2864223"/>
            <a:ext cx="227807" cy="4007224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575" y="3964539"/>
            <a:ext cx="1703357" cy="170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087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601</Words>
  <Application>Microsoft Office PowerPoint</Application>
  <PresentationFormat>Widescreen</PresentationFormat>
  <Paragraphs>148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Gungsuh</vt:lpstr>
      <vt:lpstr>Arial</vt:lpstr>
      <vt:lpstr>Calibri</vt:lpstr>
      <vt:lpstr>Calibri Light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Admin</dc:creator>
  <cp:lastModifiedBy>Admin</cp:lastModifiedBy>
  <cp:revision>134</cp:revision>
  <dcterms:created xsi:type="dcterms:W3CDTF">2026-09-05T16:26:38Z</dcterms:created>
  <dcterms:modified xsi:type="dcterms:W3CDTF">2026-09-09T01:11:49Z</dcterms:modified>
</cp:coreProperties>
</file>